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5" r:id="rId6"/>
    <p:sldId id="283" r:id="rId7"/>
    <p:sldId id="281" r:id="rId8"/>
    <p:sldId id="274" r:id="rId9"/>
    <p:sldId id="294" r:id="rId10"/>
    <p:sldId id="292" r:id="rId11"/>
    <p:sldId id="293" r:id="rId12"/>
    <p:sldId id="288" r:id="rId13"/>
    <p:sldId id="261" r:id="rId14"/>
    <p:sldId id="262" r:id="rId15"/>
    <p:sldId id="280" r:id="rId16"/>
    <p:sldId id="284" r:id="rId17"/>
    <p:sldId id="285" r:id="rId18"/>
    <p:sldId id="290" r:id="rId19"/>
    <p:sldId id="287" r:id="rId20"/>
    <p:sldId id="295" r:id="rId21"/>
    <p:sldId id="278" r:id="rId22"/>
    <p:sldId id="272" r:id="rId23"/>
  </p:sldIdLst>
  <p:sldSz cx="12192000" cy="6858000"/>
  <p:notesSz cx="12192000" cy="6858000"/>
  <p:embeddedFontLst>
    <p:embeddedFont>
      <p:font typeface="Corbel" panose="020B05030202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agana Živankov" initials="DŽ" lastIdx="1" clrIdx="0">
    <p:extLst>
      <p:ext uri="{19B8F6BF-5375-455C-9EA6-DF929625EA0E}">
        <p15:presenceInfo xmlns:p15="http://schemas.microsoft.com/office/powerpoint/2012/main" userId="S-1-5-21-1487641033-1019195653-2548230883-246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08D"/>
    <a:srgbClr val="4B4444"/>
    <a:srgbClr val="CC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682C07-261A-4B26-B825-0EFDFC485F44}" v="1" dt="2024-01-24T13:10:46.7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0" autoAdjust="0"/>
    <p:restoredTop sz="95097" autoAdjust="0"/>
  </p:normalViewPr>
  <p:slideViewPr>
    <p:cSldViewPr>
      <p:cViewPr varScale="1">
        <p:scale>
          <a:sx n="82" d="100"/>
          <a:sy n="82" d="100"/>
        </p:scale>
        <p:origin x="8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523E-C322-4DD2-A92B-F8A24A9D15D3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6DCBA-A306-4DEF-AF15-3EEFAFAD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5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7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33C4-933E-8405-1732-D14028E9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F1599-2088-8F93-41F0-729980F23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736D5-6299-C97E-ABC0-2AA4EE316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F682B-4C6D-0D55-D606-F077A22A3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0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0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B336E-96B0-2CEB-42B6-E055EB7C5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98717-F5BE-B347-381B-1FC9CAB5F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0CFD40-0AF8-9EED-D3FD-8E6BDB109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4D7E0-E8B6-7DEE-E394-F950330F8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0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ABACD-C2E1-C8C2-2584-F61BBB92F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78066-4D5E-50C9-4DC9-30E336DD8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BA233-AC1C-BD88-0B37-E6A2C292EF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44612-9C4F-2515-20E9-C13B315C5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02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D6DCBA-A306-4DEF-AF15-3EEFAFADC7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9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67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6568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128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600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2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903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147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769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019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226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2980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Cyrl-R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94654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etnoibezbedno.gov.rs/" TargetMode="External"/><Relationship Id="rId2" Type="http://schemas.openxmlformats.org/officeDocument/2006/relationships/hyperlink" Target="mailto:bit@mit.gov.r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52C33-36C0-4450-B7A1-20C1C07F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14" y="1600200"/>
            <a:ext cx="784157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A1408-5FAE-4547-41A7-B100EC0C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72EE2D-915B-2A2D-A1CD-FC0635420062}"/>
              </a:ext>
            </a:extLst>
          </p:cNvPr>
          <p:cNvSpPr txBox="1"/>
          <p:nvPr/>
        </p:nvSpPr>
        <p:spPr>
          <a:xfrm>
            <a:off x="1971836" y="381000"/>
            <a:ext cx="824832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34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D9C437-0DBC-BDAB-17C8-AE55621CDCD4}"/>
              </a:ext>
            </a:extLst>
          </p:cNvPr>
          <p:cNvSpPr txBox="1"/>
          <p:nvPr/>
        </p:nvSpPr>
        <p:spPr>
          <a:xfrm>
            <a:off x="685800" y="1143000"/>
            <a:ext cx="1104900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Међународни</a:t>
            </a:r>
            <a:r>
              <a:rPr sz="2000" spc="-2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sz="2000" spc="-1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безбедног</a:t>
            </a:r>
            <a:r>
              <a:rPr sz="2000" spc="2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r>
              <a:rPr sz="2000" spc="-1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Safer internet </a:t>
            </a:r>
            <a:r>
              <a:rPr lang="sr-Latn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 +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(Safer Internet Centar) 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Сајам образовања и наставних средстава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малим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сајмовима спорта у Панчеву, Трстенику и Новом Пазару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Свечано закључивању уговора између Министарства информисања и телекомуникација и удружења која су добила финансијска средства  у оквиру Јавног конкурса за доделу средстава за програме у области развоја информационог друштва у 2025. години</a:t>
            </a:r>
            <a:endParaRPr lang="en-US" sz="2000" spc="-5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у изради предлога документа јавне политике у области спречавања и сузбијања тероризма и насилног екстремизма и Акционог плана за његово спровођење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догађају који је организован поводом 15 година од обнове Авалског торња и 60 година од његовог настанка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тренингу „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Trainers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који су организовали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ReSPA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Balkans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endParaRPr lang="en-US" sz="2000" spc="-5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пројекту за развој Стратегије за сајбер криминал у Србији (2025-2028) организоване као Пројекат </a:t>
            </a:r>
            <a:r>
              <a:rPr lang="en-U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CyberSee</a:t>
            </a:r>
            <a:endParaRPr lang="sr-Cyrl-RS" sz="2000" spc="-5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8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991F4-4C13-A9E4-1457-85CC88DF9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DA9154-099C-1A49-0418-AF1F83B3153D}"/>
              </a:ext>
            </a:extLst>
          </p:cNvPr>
          <p:cNvSpPr txBox="1"/>
          <p:nvPr/>
        </p:nvSpPr>
        <p:spPr>
          <a:xfrm>
            <a:off x="1971836" y="381000"/>
            <a:ext cx="8248328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Организација</a:t>
            </a:r>
            <a:r>
              <a:rPr sz="3400" b="1" spc="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учешће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у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догађајима</a:t>
            </a:r>
            <a:endParaRPr sz="3400" b="1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68DD73-F6A2-262D-0C25-CCE4A3AFC3E9}"/>
              </a:ext>
            </a:extLst>
          </p:cNvPr>
          <p:cNvSpPr txBox="1"/>
          <p:nvPr/>
        </p:nvSpPr>
        <p:spPr>
          <a:xfrm>
            <a:off x="609600" y="1295400"/>
            <a:ext cx="11201400" cy="544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</a:t>
            </a:r>
            <a:r>
              <a:rPr lang="ru-RU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дечијем фестивалу информационо-комуникационих технологија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„</a:t>
            </a:r>
            <a:r>
              <a:rPr lang="ru-RU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ITech FEST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Крушевцу, који организује школица информатике, роботике и рачунарства 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 </a:t>
            </a:r>
            <a:r>
              <a:rPr lang="ru-RU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Мој Генијалац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spc="-5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у изради предлога Програма за борбу против високотехнолошког криминала за период 2025-2030. уз представнике МУП-а, Тужилаштва, Министарства правде, Криминалистичко-полицијског универзитета, Министарства просвете и Министарства информисања и телекомуникација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посета конференцији „Асоцијација мама Србије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током које је представљена платформа e-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намењена пружању подршке родитељима и деци у контексту изазова дигиталног доба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панел-дискусији о зависности од игрица и дигиталних технологија организованој од стране удружења „Живот као инспирација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оквиру манифестације Дечија недеља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националним консултацијама поводом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прелеминарних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налаза Студије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нлајн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секусуланој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sr-Cyrl-RS" sz="2000" spc="-5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ксплоатацији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злостављању деце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(OCSEA) </a:t>
            </a:r>
            <a:endParaRPr lang="sr-Cyrl-RS" sz="2000" spc="-5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састанку Националне платформе за дигиталну  инклузију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Учешће на Другој националној конференцији „Једнаке. Сигурне. Оснажене</a:t>
            </a:r>
            <a:r>
              <a:rPr lang="en-U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Cyrl-RS" sz="2000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55600" indent="-342900">
              <a:spcAft>
                <a:spcPts val="600"/>
              </a:spcAft>
              <a:buSzPct val="102500"/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246505" algn="l"/>
                <a:tab pos="1675764" algn="l"/>
                <a:tab pos="2967990" algn="l"/>
                <a:tab pos="4513580" algn="l"/>
                <a:tab pos="4864735" algn="l"/>
                <a:tab pos="5960110" algn="l"/>
                <a:tab pos="6666230" algn="l"/>
                <a:tab pos="7280909" algn="l"/>
              </a:tabLst>
            </a:pPr>
            <a:endParaRPr lang="ru-RU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A10E0C-3D54-79A5-D25C-42C23B033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8" y="499709"/>
            <a:ext cx="3621641" cy="2743200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2C0682-A5CD-2123-5C9A-00C6BAB89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323" y="2766187"/>
            <a:ext cx="3613355" cy="3613355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8C2F56-2FF7-CFC0-2F2A-D7C2C91FF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931" y="504210"/>
            <a:ext cx="3605981" cy="270448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44D487-15F1-E33A-4751-266E61544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5" y="3505200"/>
            <a:ext cx="3623755" cy="289611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5B7CE4-1F7F-99EA-29B8-C1CB6DA09A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6" y="3462178"/>
            <a:ext cx="3657600" cy="289611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613B33-8AEC-C929-BEC8-1DD63F24DA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7" y="504210"/>
            <a:ext cx="3605981" cy="207414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7591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8200" y="354750"/>
            <a:ext cx="28194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861194"/>
            <a:ext cx="10866128" cy="5664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регистрована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остварена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телефонских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позива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мeјлова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сајта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друштвених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мрежа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202</a:t>
            </a:r>
            <a:r>
              <a:rPr lang="en-U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5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b="1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износи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4.263.</a:t>
            </a:r>
          </a:p>
          <a:p>
            <a:pPr marL="12700" marR="608965">
              <a:lnSpc>
                <a:spcPct val="150000"/>
              </a:lnSpc>
              <a:spcBef>
                <a:spcPts val="100"/>
              </a:spcBef>
            </a:pPr>
            <a:endParaRPr lang="sr-Cyrl-R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Укупно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креираних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1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623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саветодавне</a:t>
            </a:r>
            <a:r>
              <a:rPr sz="2000" spc="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природе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20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590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1200"/>
              </a:spcBef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Прослеђени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5" dirty="0">
                <a:solidFill>
                  <a:srgbClr val="4B4444"/>
                </a:solidFill>
                <a:uFill>
                  <a:solidFill>
                    <a:srgbClr val="001F60"/>
                  </a:solidFill>
                </a:uFill>
                <a:latin typeface="Times New Roman"/>
                <a:cs typeface="Times New Roman"/>
              </a:rPr>
              <a:t>33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800"/>
              </a:spcAf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креирани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саветовања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едукације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Пријаве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оператери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решавају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без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упућивања</a:t>
            </a:r>
            <a:r>
              <a:rPr lang="sr-Cyrl-RS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институцијама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најчешће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односе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:  пружање техничке подршке, родитељски надзор, пријаву лажних или </a:t>
            </a:r>
            <a:r>
              <a:rPr lang="sr-Cyrl-RS"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хакованих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налога, као и пружање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савет</a:t>
            </a:r>
            <a:r>
              <a:rPr lang="sr-Cyrl-RS"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пунолетним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грађанима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начин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поступе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уколико</a:t>
            </a:r>
            <a:r>
              <a:rPr sz="200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мета</a:t>
            </a:r>
            <a:r>
              <a:rPr sz="2000" spc="-10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интернет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насиља</a:t>
            </a:r>
            <a:r>
              <a:rPr sz="2000" spc="-5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850" y="638270"/>
            <a:ext cx="409429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Упућени</a:t>
            </a:r>
            <a:r>
              <a:rPr sz="3400" b="1" spc="-8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948" y="1603596"/>
            <a:ext cx="10706101" cy="3650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Поред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заведени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информисања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формирају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упућују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5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33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а: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lnSpc>
                <a:spcPct val="150000"/>
              </a:lnSpc>
              <a:buSzPct val="102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33</a:t>
            </a:r>
            <a:b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 marR="238760">
              <a:lnSpc>
                <a:spcPct val="15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Највећи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број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у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себи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кривична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дела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под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категоријама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врбовање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узнемиравање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дечија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порнографија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упућен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Министарству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унутрашњих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послова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0600" y="263214"/>
            <a:ext cx="23622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Превенција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3597" y="990600"/>
            <a:ext cx="10439400" cy="294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У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току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5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.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стручњаци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Националног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 су одржали </a:t>
            </a: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119 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презентациј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a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 широм Србије, на којима је присуствовало:</a:t>
            </a:r>
            <a:endParaRPr lang="sr-Cyrl-RS" sz="2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956050" marR="5080" lvl="8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5.373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деце  </a:t>
            </a:r>
          </a:p>
          <a:p>
            <a:pPr marL="3956050" marR="5080" lvl="8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1.108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родитеља</a:t>
            </a:r>
          </a:p>
          <a:p>
            <a:pPr marL="3956050" marR="5080" lvl="8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295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наставника</a:t>
            </a:r>
          </a:p>
          <a:p>
            <a:pPr marL="3956050" marR="5080" lvl="8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69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тренера</a:t>
            </a:r>
          </a:p>
          <a:p>
            <a:pPr marL="3956050" marR="5080" lvl="8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5</a:t>
            </a:r>
            <a:r>
              <a:rPr lang="sr-Cyrl-RS" sz="2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3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библиотекара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A269D-8D54-504E-9F0A-1B4261908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10" y="1915948"/>
            <a:ext cx="3543308" cy="194534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948826-77E0-A69E-FDF4-B57A7E84B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81" y="4126386"/>
            <a:ext cx="3556831" cy="1945346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4FCA7-ACA7-1A1A-E776-2149E0EC02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23" y="4126386"/>
            <a:ext cx="3151148" cy="194638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75A57C-2659-B4D1-2A32-3EBD5303DE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6" y="1918996"/>
            <a:ext cx="3534575" cy="194229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2CF309-F3D7-97CE-A6E8-48380101C5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7" y="4126386"/>
            <a:ext cx="3534574" cy="194850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13210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BE74-7AF0-4949-1412-D7C673DC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585" y="365352"/>
            <a:ext cx="3954831" cy="67818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sr-Cyrl-R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4DDD2-2CED-1CA9-A44E-DE9B2282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0" y="1261873"/>
            <a:ext cx="6682689" cy="101416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и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средњих школа широм Републике Србије одржано је 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презентација, којима је присуствовало 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967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и </a:t>
            </a:r>
            <a:r>
              <a:rPr lang="sr-Latn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866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родитеља.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1C2902-6389-7DC6-0809-6FDA16BEA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6" y="3669442"/>
            <a:ext cx="3523013" cy="26422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250D3F-39BD-617B-7514-29B9C89CE6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6" y="634340"/>
            <a:ext cx="3523014" cy="264226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99045B-1F6D-B80A-943F-1B6E2BB9B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50" y="2276040"/>
            <a:ext cx="3042750" cy="405699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A9AECB-CD45-2873-6B6A-DE2ADF4F3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76040"/>
            <a:ext cx="3042750" cy="40570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505951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886B1-0747-4D85-1D5E-AF95D2D4C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00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Спортски кампови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15110-56CF-5F60-B428-D6B8DD8D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4" y="1143000"/>
            <a:ext cx="10918371" cy="4876800"/>
          </a:xfrm>
        </p:spPr>
        <p:txBody>
          <a:bodyPr>
            <a:noAutofit/>
          </a:bodyPr>
          <a:lstStyle/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 2025. 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аставили смо успешну сарадњу са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камповима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спортских </a:t>
            </a:r>
            <a:r>
              <a:rPr lang="sr-Cyrl-RS" sz="2000" b="1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клубова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  укупног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броја реализованих презентација,  у спортским камповима је одржано </a:t>
            </a:r>
            <a:r>
              <a:rPr lang="sr-Cyrl-R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којима је </a:t>
            </a:r>
          </a:p>
          <a:p>
            <a:pPr marL="12700" marR="5080" indent="0" defTabSz="457200">
              <a:lnSpc>
                <a:spcPct val="120000"/>
              </a:lnSpc>
              <a:spcBef>
                <a:spcPts val="100"/>
              </a:spcBef>
              <a:buClrTx/>
              <a:buSzTx/>
              <a:buNone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присуствовало </a:t>
            </a:r>
            <a:r>
              <a:rPr lang="sr-Cyrl-R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1110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младих спортиста и </a:t>
            </a:r>
            <a:r>
              <a:rPr lang="sr-Cyrl-RS" sz="2000" b="1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47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тренера.</a:t>
            </a:r>
            <a:br>
              <a:rPr lang="sr-Latn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Презентације су одржане у:</a:t>
            </a:r>
            <a:endParaRPr lang="en-US" sz="2000" kern="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Фудбалском кампу „ДЕКИ5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sr-Cyrl-RS" sz="2000" kern="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Одбојкашком кампу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„Златибор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sr-Cyrl-RS" sz="2000" kern="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Рукометном кампу „ Ратко Николић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sr-Cyrl-RS" sz="2000" kern="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Одбојкашком кампу Вање Грбића </a:t>
            </a: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Одбојкашком клубу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„Будућност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sr-Cyrl-RS" sz="2000" kern="0" dirty="0">
              <a:solidFill>
                <a:srgbClr val="4B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Међународном атлетском кампу „Емир </a:t>
            </a:r>
            <a:r>
              <a:rPr lang="sr-Cyrl-RS" sz="2000" kern="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Бекрић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kumimoji="0" lang="sr-Cyrl-RS" sz="2000" b="0" i="0" u="none" strike="noStrike" kern="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Кампу </a:t>
            </a:r>
            <a:r>
              <a:rPr kumimoji="0" lang="sr-Cyrl-R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кошаркашк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 Академије</a:t>
            </a:r>
            <a:r>
              <a:rPr kumimoji="0" lang="sr-Cyrl-RS" sz="2000" b="0" i="0" u="none" strike="noStrike" kern="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Жељка Ребраче</a:t>
            </a:r>
          </a:p>
          <a:p>
            <a:pPr marL="355600" marR="5080" indent="-342900" defTabSz="457200">
              <a:lnSpc>
                <a:spcPct val="120000"/>
              </a:lnSpc>
              <a:spcBef>
                <a:spcPts val="100"/>
              </a:spcBef>
              <a:buClrTx/>
              <a:buSzTx/>
              <a:buFontTx/>
              <a:buChar char="-"/>
              <a:defRPr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Кошаркашком кампу „Професор Александар Николић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A2393D-311B-883D-EFC1-E07636D9F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047378"/>
            <a:ext cx="2445670" cy="276324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A97B9A-C801-76A5-5481-6B4DE9332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46" y="2447761"/>
            <a:ext cx="1700458" cy="226727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4929A5-7CAA-3C65-716E-2E11397D2C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169" y="4038600"/>
            <a:ext cx="2366587" cy="217453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71768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3DCB-F970-C57E-7EBB-4050FCA7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0008" y="396240"/>
            <a:ext cx="6049884" cy="1356360"/>
          </a:xfrm>
        </p:spPr>
        <p:txBody>
          <a:bodyPr>
            <a:normAutofit/>
          </a:bodyPr>
          <a:lstStyle/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 на интернету </a:t>
            </a:r>
            <a:br>
              <a:rPr lang="sr-Latn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библиотеке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E5BEE-9B0B-9175-2103-CF8E7CECF9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07" y="697992"/>
            <a:ext cx="2388310" cy="318441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ACA678-557A-873B-1571-816C80AE4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" y="697992"/>
            <a:ext cx="2388310" cy="318441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C292E5-9E99-53A9-DD0D-577CF718E3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8" y="4083558"/>
            <a:ext cx="4953000" cy="221047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8F8033-719F-9D9D-5787-334CC682BB12}"/>
              </a:ext>
            </a:extLst>
          </p:cNvPr>
          <p:cNvSpPr txBox="1"/>
          <p:nvPr/>
        </p:nvSpPr>
        <p:spPr>
          <a:xfrm>
            <a:off x="5830178" y="1882955"/>
            <a:ext cx="58895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2025. години обновљена је акредитација програма Министарства информисања и телекомуникација – „Безбедност на интернету и библиотеке“, у оквиру Конкурса за акредитацију програма сталног стручног усавршавања у библиотечко-информационој делатности за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2025. годину.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Одржано је предавање у библиотеци „Светозар Марковић” у Зајечару.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Одржан је семинар за библиотекаре </a:t>
            </a:r>
            <a:r>
              <a:rPr lang="sr-Cyrl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Пчињског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округа у Јавној библиотеци „Бора Станковић“,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48 библиотекара који су добили сертификате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1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8B7B0-7E52-B903-18C5-35DBC5B23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A8933-498E-4F04-B8F6-DC7C060AC5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295400"/>
            <a:ext cx="10515600" cy="2590164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марту 2025. године означен је почетак националне медијске кампање за безбедност деце на интернету, која је реализована кроз промотивне видео и аудио клипове, као и подкасте емитоване у програмима Радио-телевизије Војводине и Радио Београда.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45720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Кампања је имала за циљ да подигне ниво свести грађана и њихову информисаност о раду Националног контакт центра Министарства информисања и телекомуникација за безбедност деце на интернету, да укаже на предности и ризике коришћења интернета, као и на начине за његово безбедно коришћење, те да унапреди дигиталну писменост код деце, ученика, родитеља, старатеља и наставника – све у домену безбедности и заштите деце на интернету.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AA6A8-8D99-A0DC-782B-02B397DE77AB}"/>
              </a:ext>
            </a:extLst>
          </p:cNvPr>
          <p:cNvSpPr txBox="1">
            <a:spLocks/>
          </p:cNvSpPr>
          <p:nvPr/>
        </p:nvSpPr>
        <p:spPr>
          <a:xfrm>
            <a:off x="3871158" y="457200"/>
            <a:ext cx="4144884" cy="53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 са медијима</a:t>
            </a:r>
            <a:endParaRPr lang="en-US" sz="34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A1669-3074-56A4-7258-04467B4492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63" y="4125969"/>
            <a:ext cx="3623209" cy="2057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88F148-0BB7-1484-FE10-8A79FC41B1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95" y="4114800"/>
            <a:ext cx="3623209" cy="2057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68E353-1645-9018-E000-8ACCDC246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39" y="4125969"/>
            <a:ext cx="3623209" cy="203506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7010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9674" y="655022"/>
            <a:ext cx="97726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889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Извештај</a:t>
            </a:r>
            <a:r>
              <a:rPr sz="36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раду</a:t>
            </a:r>
            <a:r>
              <a:rPr sz="36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sz="36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600" b="1" spc="-3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sz="36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600" b="1" spc="-2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600" b="1" spc="-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6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6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8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6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6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600" b="1" spc="-1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36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36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36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6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годину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7161C-CBFE-0FC4-0196-99259D8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70" y="1981200"/>
            <a:ext cx="5153059" cy="418219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BFDB-92FD-52E5-0C2A-CFC2FA908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7E047-292A-B255-12BF-DFEE25A633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8451" y="935646"/>
            <a:ext cx="6781800" cy="238689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kumimoji="0" lang="sr-Cyrl-R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Сарадња са медијима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Поред редовних активности стручњаци Центра су дали низ изјава и интервјуа за медије: „РТС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РТ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Војводина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Курир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Хепи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Евроњуз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T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К1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ТВ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Нова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ТВ „Уна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ТВ „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Коперникус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„Информер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„Танјуг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„A</a:t>
            </a:r>
            <a:r>
              <a:rPr lang="sr-Cyrl-RS" sz="2000" dirty="0" err="1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ло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„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Вечерње н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овости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„Политика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„Данас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”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D3EEE-6521-9D09-F961-6536D4F0B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9" y="864063"/>
            <a:ext cx="4495800" cy="25649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4902F-3776-EE92-2B7D-94F7289B9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45" y="3657599"/>
            <a:ext cx="4648200" cy="24282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15EBA9-55B9-2371-8C16-C542BED45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4" y="3505200"/>
            <a:ext cx="4493005" cy="2637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96610C-F7E2-4EA0-1915-AE1B7C190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19" y="3653533"/>
            <a:ext cx="1806645" cy="24695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6699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54446E-DB45-4D2D-80AF-75669D575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338081"/>
            <a:ext cx="891079" cy="1711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7BBC04-5A3F-45E2-BBC6-1C1C2EDE9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25" y="5066278"/>
            <a:ext cx="1562381" cy="1263690"/>
          </a:xfrm>
          <a:prstGeom prst="rect">
            <a:avLst/>
          </a:prstGeom>
        </p:spPr>
      </p:pic>
      <p:pic>
        <p:nvPicPr>
          <p:cNvPr id="41" name="Picture 40" descr="Several pens with writing marks&#10;&#10;Description automatically generated with medium confidence">
            <a:extLst>
              <a:ext uri="{FF2B5EF4-FFF2-40B4-BE49-F238E27FC236}">
                <a16:creationId xmlns:a16="http://schemas.microsoft.com/office/drawing/2014/main" id="{2E9A4A4B-2D5F-FD3E-4EEB-836FA03DD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r="4839" b="17713"/>
          <a:stretch/>
        </p:blipFill>
        <p:spPr>
          <a:xfrm>
            <a:off x="3048000" y="4625770"/>
            <a:ext cx="2818776" cy="1713529"/>
          </a:xfrm>
          <a:prstGeom prst="rect">
            <a:avLst/>
          </a:prstGeom>
        </p:spPr>
      </p:pic>
      <p:pic>
        <p:nvPicPr>
          <p:cNvPr id="51" name="Picture 50" descr="Several different colored water bottles&#10;&#10;Description automatically generated">
            <a:extLst>
              <a:ext uri="{FF2B5EF4-FFF2-40B4-BE49-F238E27FC236}">
                <a16:creationId xmlns:a16="http://schemas.microsoft.com/office/drawing/2014/main" id="{45BF31A0-1C4C-96BE-7081-47EE43A92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8616" r="10633"/>
          <a:stretch/>
        </p:blipFill>
        <p:spPr>
          <a:xfrm>
            <a:off x="713656" y="1099051"/>
            <a:ext cx="3429867" cy="1861146"/>
          </a:xfrm>
          <a:prstGeom prst="rect">
            <a:avLst/>
          </a:prstGeom>
        </p:spPr>
      </p:pic>
      <p:pic>
        <p:nvPicPr>
          <p:cNvPr id="57" name="Picture 56" descr="A white container with round white lid&#10;&#10;Description automatically generated">
            <a:extLst>
              <a:ext uri="{FF2B5EF4-FFF2-40B4-BE49-F238E27FC236}">
                <a16:creationId xmlns:a16="http://schemas.microsoft.com/office/drawing/2014/main" id="{AF08A280-C6B2-F1AA-50C0-22AF48399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2" b="443"/>
          <a:stretch/>
        </p:blipFill>
        <p:spPr>
          <a:xfrm>
            <a:off x="5029200" y="1243011"/>
            <a:ext cx="2018965" cy="2128296"/>
          </a:xfrm>
          <a:prstGeom prst="rect">
            <a:avLst/>
          </a:prstGeom>
        </p:spPr>
      </p:pic>
      <p:pic>
        <p:nvPicPr>
          <p:cNvPr id="59" name="Picture 58" descr="A group of children wearing different colored shirts&#10;&#10;Description automatically generated">
            <a:extLst>
              <a:ext uri="{FF2B5EF4-FFF2-40B4-BE49-F238E27FC236}">
                <a16:creationId xmlns:a16="http://schemas.microsoft.com/office/drawing/2014/main" id="{07BD237F-88A9-3E37-1B9F-9359E0815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24015" r="53322" b="30650"/>
          <a:stretch/>
        </p:blipFill>
        <p:spPr>
          <a:xfrm>
            <a:off x="7171930" y="3613577"/>
            <a:ext cx="3407255" cy="2759934"/>
          </a:xfrm>
          <a:prstGeom prst="rect">
            <a:avLst/>
          </a:prstGeom>
        </p:spPr>
      </p:pic>
      <p:pic>
        <p:nvPicPr>
          <p:cNvPr id="61" name="Picture 60" descr="A red bag with white text&#10;&#10;Description automatically generated">
            <a:extLst>
              <a:ext uri="{FF2B5EF4-FFF2-40B4-BE49-F238E27FC236}">
                <a16:creationId xmlns:a16="http://schemas.microsoft.com/office/drawing/2014/main" id="{219274AF-7E94-1CC7-4723-28240E070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4"/>
          <a:stretch/>
        </p:blipFill>
        <p:spPr>
          <a:xfrm>
            <a:off x="420396" y="3253356"/>
            <a:ext cx="7048500" cy="1263691"/>
          </a:xfrm>
          <a:prstGeom prst="rect">
            <a:avLst/>
          </a:prstGeom>
        </p:spPr>
      </p:pic>
      <p:pic>
        <p:nvPicPr>
          <p:cNvPr id="3" name="Picture 2" descr="A group of papers with cartoon characters&#10;&#10;Description automatically generated">
            <a:extLst>
              <a:ext uri="{FF2B5EF4-FFF2-40B4-BE49-F238E27FC236}">
                <a16:creationId xmlns:a16="http://schemas.microsoft.com/office/drawing/2014/main" id="{BC816682-9387-1F8D-D6ED-E4EA240DA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17628" r="20034" b="41111"/>
          <a:stretch/>
        </p:blipFill>
        <p:spPr>
          <a:xfrm rot="219444">
            <a:off x="7814502" y="683612"/>
            <a:ext cx="4035625" cy="304778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9D1A5AB-BA28-41FE-8B65-31EBF2C1CC4E}"/>
              </a:ext>
            </a:extLst>
          </p:cNvPr>
          <p:cNvSpPr txBox="1">
            <a:spLocks/>
          </p:cNvSpPr>
          <p:nvPr/>
        </p:nvSpPr>
        <p:spPr>
          <a:xfrm>
            <a:off x="3009778" y="484489"/>
            <a:ext cx="5713995" cy="53604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Промптивни</a:t>
            </a: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материјал</a:t>
            </a:r>
          </a:p>
        </p:txBody>
      </p:sp>
    </p:spTree>
    <p:extLst>
      <p:ext uri="{BB962C8B-B14F-4D97-AF65-F5344CB8AC3E}">
        <p14:creationId xmlns:p14="http://schemas.microsoft.com/office/powerpoint/2010/main" val="333420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B2AC3C-D73D-44DC-82DA-CEFF955B4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999250"/>
            <a:ext cx="6553200" cy="48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5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7092" y="533400"/>
            <a:ext cx="1045781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66870" marR="5080" indent="-4154804">
              <a:lnSpc>
                <a:spcPct val="100000"/>
              </a:lnSpc>
              <a:spcBef>
                <a:spcPts val="100"/>
              </a:spcBef>
            </a:pP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sz="3400" b="1" spc="3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центaр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lang="sr-Cyrl-RS"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10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2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Latn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4" y="1712098"/>
            <a:ext cx="10457815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Национални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безбедност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почео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радом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27. </a:t>
            </a:r>
            <a:r>
              <a:rPr sz="2000" spc="-58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фебруара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2017.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године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представља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јединствено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место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за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пружање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савета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паметном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безбедном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коришћењу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као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прослеђивање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пријава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о </a:t>
            </a:r>
            <a:r>
              <a:rPr sz="2000" spc="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штетном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,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непримереном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или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нелегалном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садржају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понашању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Комуникација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2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Центром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успоставља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се</a:t>
            </a:r>
            <a:r>
              <a:rPr sz="2000" spc="-1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путем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endParaRPr lang="sr-Latn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812800" lvl="1" indent="-342900">
              <a:buClr>
                <a:schemeClr val="tx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бесплатне телефонске линије </a:t>
            </a:r>
            <a:r>
              <a:rPr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19833</a:t>
            </a:r>
            <a:r>
              <a:rPr lang="sr-Cyrl-RS" sz="2000" b="1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</a:p>
          <a:p>
            <a:pPr marL="812800" lvl="1" indent="-342900">
              <a:buClr>
                <a:schemeClr val="tx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имејл адресе: 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bit@mit.gov.rs</a:t>
            </a:r>
            <a:r>
              <a:rPr lang="ru-RU" sz="2000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</a:p>
          <a:p>
            <a:pPr marL="812800" lvl="1" indent="-342900">
              <a:buClr>
                <a:schemeClr val="tx1"/>
              </a:buClr>
              <a:buSzPct val="15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онлајн обрасца на сајту</a:t>
            </a:r>
            <a:r>
              <a:rPr lang="sr-Latn-RS" sz="2000" dirty="0">
                <a:solidFill>
                  <a:srgbClr val="4B4444"/>
                </a:solidFill>
                <a:latin typeface="Times New Roman"/>
                <a:cs typeface="Times New Roman"/>
              </a:rPr>
              <a:t>:</a:t>
            </a:r>
            <a:r>
              <a:rPr lang="ru-RU" sz="2000" dirty="0">
                <a:solidFill>
                  <a:srgbClr val="4B4444"/>
                </a:solidFill>
                <a:latin typeface="Times New Roman"/>
                <a:cs typeface="Times New Roman"/>
              </a:rPr>
              <a:t>  </a:t>
            </a:r>
            <a:r>
              <a:rPr sz="2000" spc="-5" dirty="0">
                <a:solidFill>
                  <a:srgbClr val="0070C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www.pametnoibezbedno.gov.rs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chemeClr val="tx1"/>
              </a:buClr>
              <a:buSzPct val="150000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PAMETNO&amp;BEZBEDNO</a:t>
            </a:r>
            <a:endParaRPr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chemeClr val="tx1"/>
              </a:buClr>
              <a:buSzPct val="150000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en-US" sz="2000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1193800" lvl="1" indent="-723900">
              <a:buClr>
                <a:schemeClr val="tx1"/>
              </a:buClr>
              <a:buSzPct val="150000"/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@</a:t>
            </a:r>
            <a:r>
              <a:rPr lang="sr-Latn-RS"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pametnoibezbedno</a:t>
            </a:r>
            <a:endParaRPr lang="sr-Latn-RS" sz="2000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2761" y="4754747"/>
            <a:ext cx="444257" cy="708519"/>
            <a:chOff x="914400" y="5486403"/>
            <a:chExt cx="495300" cy="8318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00" y="5956294"/>
              <a:ext cx="374147" cy="3617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" y="5486403"/>
              <a:ext cx="494784" cy="475052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68EAA-98F4-4553-B879-9427C9C80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10" y="5463266"/>
            <a:ext cx="270160" cy="253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478778"/>
            <a:ext cx="1066800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Редовне а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ктивности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Националног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деце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685" dirty="0">
                <a:solidFill>
                  <a:srgbClr val="001F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интернету</a:t>
            </a:r>
            <a:r>
              <a:rPr sz="3400" b="1" spc="-10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 20</a:t>
            </a:r>
            <a:r>
              <a:rPr lang="sr-Cyrl-RS"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sz="3400" b="1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752600"/>
            <a:ext cx="11201400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5080" indent="-342900">
              <a:spcBef>
                <a:spcPts val="100"/>
              </a:spcBef>
              <a:buSzPct val="15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Реализација образовних програма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терену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презентације за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у,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родитељ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е, наставнике, библиотекаре и тренере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о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правилно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ј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употреби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а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опасностима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вребају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децу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интернету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5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Пружање саветодавне и техничке подршке грађанима, пријем </a:t>
            </a:r>
            <a:b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пријава, с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арадња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надлежним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институцијама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органима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en-US" sz="2000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(</a:t>
            </a:r>
            <a:r>
              <a:rPr lang="sr-Cyrl-RS" sz="2000" dirty="0">
                <a:solidFill>
                  <a:srgbClr val="4B4444"/>
                </a:solidFill>
                <a:latin typeface="Times New Roman"/>
                <a:cs typeface="Times New Roman"/>
              </a:rPr>
              <a:t>к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реирање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и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упућивање</a:t>
            </a:r>
            <a:r>
              <a:rPr sz="200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предмета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контакт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484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rgbClr val="4B4444"/>
                </a:solidFill>
                <a:latin typeface="Times New Roman"/>
                <a:cs typeface="Times New Roman"/>
              </a:rPr>
              <a:t>особама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из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b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надлежних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институција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</a:t>
            </a:r>
            <a:r>
              <a:rPr sz="2000" spc="-10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којима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Центар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сарађује</a:t>
            </a:r>
            <a:r>
              <a:rPr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)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5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часописима за децу:</a:t>
            </a:r>
            <a:b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„</a:t>
            </a:r>
            <a:r>
              <a:rPr lang="sr-Cyrl-RS" sz="2000" spc="-5" dirty="0" err="1">
                <a:solidFill>
                  <a:srgbClr val="4B4444"/>
                </a:solidFill>
                <a:latin typeface="Times New Roman"/>
                <a:cs typeface="Times New Roman"/>
              </a:rPr>
              <a:t>Јежурко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,</a:t>
            </a:r>
            <a:r>
              <a:rPr lang="sr-Latn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 „Moj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фазон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 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и „Невен“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0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marR="7620" indent="-342900">
              <a:buSzPct val="15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Креирање објава за друштвене мреже и </a:t>
            </a:r>
            <a:b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едукативног материјала за сајт 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“</a:t>
            </a:r>
            <a:r>
              <a:rPr lang="sr-Cyrl-R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Паметно и безбедно</a:t>
            </a:r>
            <a:r>
              <a:rPr lang="en-US" sz="2000" spc="-5" dirty="0">
                <a:solidFill>
                  <a:srgbClr val="4B4444"/>
                </a:solidFill>
                <a:latin typeface="Times New Roman"/>
                <a:cs typeface="Times New Roman"/>
              </a:rPr>
              <a:t>”</a:t>
            </a:r>
            <a:br>
              <a:rPr lang="sr-Cyrl-RS" sz="2400" spc="-5" dirty="0">
                <a:solidFill>
                  <a:srgbClr val="4B4444"/>
                </a:solidFill>
                <a:latin typeface="Times New Roman"/>
                <a:cs typeface="Times New Roman"/>
              </a:rPr>
            </a:br>
            <a:endParaRPr lang="sr-Cyrl-R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buSzPct val="102500"/>
              <a:buFont typeface="Arial"/>
              <a:buChar char="•"/>
              <a:tabLst>
                <a:tab pos="0" algn="l"/>
              </a:tabLst>
            </a:pPr>
            <a:endParaRPr lang="sr-Cyrl-RS" sz="2000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03D93-164D-831E-497F-C07750D8B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3404419"/>
            <a:ext cx="3733800" cy="2845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04800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400" b="1" spc="-5" dirty="0" err="1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Сарадња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6362A-A2BD-40DF-DF74-ECB71FD2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976"/>
            <a:ext cx="11568289" cy="5212824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УНИЦЕФ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несталу и злостављану децу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Градска организација глувих Београда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права детета</a:t>
            </a: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Црвени крст Србије</a:t>
            </a:r>
            <a: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Центар за интеграцију младих</a:t>
            </a:r>
            <a:endParaRPr lang="sr-Cyrl-RS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Савез слепих Србије</a:t>
            </a: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Фондација </a:t>
            </a:r>
            <a:r>
              <a:rPr lang="sr-Latn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„</a:t>
            </a: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Ангелина</a:t>
            </a:r>
            <a:r>
              <a:rPr lang="sr-Latn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</a:t>
            </a: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Мој Генијалац школа рачунарства </a:t>
            </a:r>
            <a:br>
              <a:rPr lang="ru-RU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 роботике Крушевац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УНДП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Удружење Пријатељи деце Србије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АСТРА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А1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Фондација за безбедност деце на интернету</a:t>
            </a: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Савез Срба Словеније</a:t>
            </a:r>
            <a:endParaRPr lang="ru-RU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Фудбалски клуб </a:t>
            </a:r>
            <a:r>
              <a:rPr lang="en-U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sr-Cyrl-R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Црвена Звезда</a:t>
            </a:r>
            <a:r>
              <a:rPr lang="en-US" sz="2000" kern="100" dirty="0">
                <a:solidFill>
                  <a:srgbClr val="4B4444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” </a:t>
            </a:r>
            <a:endParaRPr lang="sr-Cyrl-RS" sz="2000" kern="100" dirty="0">
              <a:solidFill>
                <a:srgbClr val="4B4444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spc="-5" dirty="0">
              <a:solidFill>
                <a:srgbClr val="4B4444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4360" y="457200"/>
            <a:ext cx="10972800" cy="7861126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noAutofit/>
          </a:bodyPr>
          <a:lstStyle/>
          <a:p>
            <a:pPr marL="12700" marR="53975">
              <a:spcBef>
                <a:spcPts val="100"/>
              </a:spcBef>
            </a:pPr>
            <a:br>
              <a:rPr lang="sr-Latn-RS" spc="-5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kumimoji="0" lang="sr-Latn-RS" sz="2000" b="0" i="0" u="none" strike="noStrike" kern="100" cap="none" spc="0" normalizeH="0" baseline="0" noProof="0" dirty="0">
                <a:ln>
                  <a:noFill/>
                </a:ln>
                <a:solidFill>
                  <a:srgbClr val="4B444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000" b="0" i="0" u="none" strike="noStrike" kern="100" cap="none" spc="0" normalizeH="0" baseline="0" noProof="0" dirty="0">
              <a:ln>
                <a:noFill/>
              </a:ln>
              <a:solidFill>
                <a:srgbClr val="4B4444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spcAft>
                <a:spcPts val="800"/>
              </a:spcAft>
              <a:tabLst>
                <a:tab pos="678815" algn="l"/>
              </a:tabLst>
            </a:pPr>
            <a:br>
              <a:rPr lang="sr-Latn-RS" sz="2000" kern="1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kern="1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6771A-DD6F-FF08-7446-643C37C07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AA02CF0-CA11-809D-18E3-1E2CD19D8C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0600" y="563434"/>
            <a:ext cx="987552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sr-Cyrl-RS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Споразуми о сарадњи</a:t>
            </a:r>
            <a:endParaRPr sz="3400" b="1" spc="-5" dirty="0">
              <a:solidFill>
                <a:srgbClr val="001F60"/>
              </a:solidFill>
              <a:uFill>
                <a:solidFill>
                  <a:srgbClr val="001F6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89098-162E-DC60-EE7D-1AC049A7E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24000"/>
            <a:ext cx="9872871" cy="2209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ClrTx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2025. потписан је Меморандум о разумевању Министарства информисања и телекомуникација Републике Србије и Министарства комуникација Државе Израел о сарадњи у областима телекомуникација и поштанских услуга.</a:t>
            </a:r>
          </a:p>
          <a:p>
            <a:pPr algn="just">
              <a:lnSpc>
                <a:spcPct val="100000"/>
              </a:lnSpc>
              <a:buClrTx/>
            </a:pP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Министарство информисања и телекомуникација је потписало важан споразум о сарадњи у области </a:t>
            </a:r>
            <a:r>
              <a:rPr lang="ru-RU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безбедности и заштити деце при коришћењу  информационо-комуникационих технологија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 Фудбалским клубом 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Црвена звезда</a:t>
            </a: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DB2880-1C39-C518-6500-A2FC70167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242" y="3973424"/>
            <a:ext cx="2913035" cy="21847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7A472D-1DCF-9DC5-E13E-D09F535AE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50" y="3973424"/>
            <a:ext cx="2629481" cy="21737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A3D0A5-9DAC-EA0D-15BD-BBF082E8B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35" y="3973425"/>
            <a:ext cx="2427104" cy="21737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DB4DBB-8E74-71C7-A8EE-A2BFF34D0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241224" cy="217375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6001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8CD44-E3D2-084A-D8A1-7287B9A1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9875520" cy="1356360"/>
          </a:xfrm>
        </p:spPr>
        <p:txBody>
          <a:bodyPr/>
          <a:lstStyle/>
          <a:p>
            <a:pPr algn="ctr"/>
            <a:r>
              <a:rPr kumimoji="0" lang="ru-RU" sz="2800" b="1" i="0" u="none" strike="noStrike" kern="1200" cap="none" spc="-5" normalizeH="0" baseline="0" noProof="0" dirty="0">
                <a:ln>
                  <a:noFill/>
                </a:ln>
                <a:solidFill>
                  <a:srgbClr val="001F60"/>
                </a:solidFill>
                <a:effectLst/>
                <a:uLnTx/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Регионална сарадња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2BA1-6267-4AA8-21C9-EC9084B4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7642" y="1295400"/>
            <a:ext cx="10210800" cy="3200400"/>
          </a:xfrm>
        </p:spPr>
        <p:txBody>
          <a:bodyPr>
            <a:normAutofit fontScale="25000" lnSpcReduction="20000"/>
          </a:bodyPr>
          <a:lstStyle/>
          <a:p>
            <a:pPr marL="45720" indent="0" algn="just" defTabSz="457200">
              <a:lnSpc>
                <a:spcPct val="120000"/>
              </a:lnSpc>
              <a:buNone/>
            </a:pPr>
            <a:r>
              <a:rPr lang="sr-Cyrl-RS" sz="8000" b="1" spc="-5" dirty="0">
                <a:solidFill>
                  <a:srgbClr val="4B4444"/>
                </a:solidFill>
                <a:latin typeface="Times New Roman"/>
                <a:cs typeface="Times New Roman"/>
              </a:rPr>
              <a:t>Сарадња са Словенијом</a:t>
            </a:r>
            <a:endParaRPr lang="en-US" sz="8000" b="1" spc="-5" dirty="0">
              <a:solidFill>
                <a:srgbClr val="4B4444"/>
              </a:solidFill>
              <a:latin typeface="Times New Roman"/>
              <a:cs typeface="Times New Roman"/>
            </a:endParaRPr>
          </a:p>
          <a:p>
            <a:pPr algn="just" defTabSz="45720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На позив Савеза Срба Словеније и уз подршку Амбасаде Републике Србије у Републици Словенији, стручњаци Националног контакт центра Министарства информисања и телекомуникација за безбедност деце на интернету одржали су</a:t>
            </a:r>
            <a:r>
              <a:rPr lang="en-U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у марту 2025. године </a:t>
            </a:r>
            <a:r>
              <a:rPr lang="ru-RU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први циклус образовних програма у Републици Словенији.</a:t>
            </a:r>
          </a:p>
          <a:p>
            <a:pPr algn="just" defTabSz="45720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O</a:t>
            </a:r>
            <a:r>
              <a:rPr lang="ru-RU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бразовни програми</a:t>
            </a:r>
            <a:r>
              <a:rPr lang="en-U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sr-Cyrl-R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су</a:t>
            </a:r>
            <a:r>
              <a:rPr lang="en-US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 </a:t>
            </a:r>
            <a:r>
              <a:rPr lang="ru-RU" sz="8000" spc="-5" dirty="0">
                <a:solidFill>
                  <a:srgbClr val="4B4444"/>
                </a:solidFill>
                <a:latin typeface="Times New Roman"/>
                <a:cs typeface="Times New Roman"/>
              </a:rPr>
              <a:t>одржани у Љубљани, Цељу, Марибору, Велењу, Постојни и Копру, деца и родитељи имали су прилику да се упознају са најчешћим ризицима у дигиталном окружењу, као и са механизмима заштите од злоупотреба на интернету. </a:t>
            </a:r>
            <a:endParaRPr lang="sr-Cyrl-RS" sz="2000" b="1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D0036-2E78-E9FF-1BB7-809C468CE4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2" y="4495800"/>
            <a:ext cx="2140000" cy="1605000"/>
          </a:xfrm>
          <a:prstGeom prst="rect">
            <a:avLst/>
          </a:prstGeom>
          <a:ln w="28575">
            <a:solidFill>
              <a:srgbClr val="19408D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615C07-FD10-F8F3-5218-542C833E97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358" y="4495800"/>
            <a:ext cx="2140000" cy="1605000"/>
          </a:xfrm>
          <a:prstGeom prst="rect">
            <a:avLst/>
          </a:prstGeom>
          <a:ln w="28575">
            <a:solidFill>
              <a:srgbClr val="19408D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7870D6-F4F2-1887-9E22-9C86CA424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48" y="4495800"/>
            <a:ext cx="1183294" cy="1605000"/>
          </a:xfrm>
          <a:prstGeom prst="rect">
            <a:avLst/>
          </a:prstGeom>
          <a:ln w="28575">
            <a:solidFill>
              <a:srgbClr val="19408D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E2BF88-FB4F-C27D-7CD2-2B6339191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00" y="4495800"/>
            <a:ext cx="2140000" cy="1605000"/>
          </a:xfrm>
          <a:prstGeom prst="rect">
            <a:avLst/>
          </a:prstGeom>
          <a:ln w="28575">
            <a:solidFill>
              <a:srgbClr val="19408D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B91E82-184A-E743-B322-94695E11BE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90" y="4495800"/>
            <a:ext cx="2140000" cy="1605000"/>
          </a:xfrm>
          <a:prstGeom prst="rect">
            <a:avLst/>
          </a:prstGeom>
          <a:ln w="28575">
            <a:solidFill>
              <a:srgbClr val="19408D"/>
            </a:solidFill>
          </a:ln>
        </p:spPr>
      </p:pic>
    </p:spTree>
    <p:extLst>
      <p:ext uri="{BB962C8B-B14F-4D97-AF65-F5344CB8AC3E}">
        <p14:creationId xmlns:p14="http://schemas.microsoft.com/office/powerpoint/2010/main" val="223588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5943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>
              <a:lnSpc>
                <a:spcPct val="100000"/>
              </a:lnSpc>
              <a:spcBef>
                <a:spcPts val="100"/>
              </a:spcBef>
            </a:pPr>
            <a:r>
              <a:rPr lang="ru-RU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Интернационална  сарадња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DCFDC-BC9D-4454-BF7E-CD9E8D4A2418}"/>
              </a:ext>
            </a:extLst>
          </p:cNvPr>
          <p:cNvSpPr txBox="1"/>
          <p:nvPr/>
        </p:nvSpPr>
        <p:spPr>
          <a:xfrm>
            <a:off x="647700" y="1752600"/>
            <a:ext cx="10896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Едукатори НКЦ-а су наставили успешну сарадњу са 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INSAFE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INHOPE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организацијама у програмима, пројектима и </a:t>
            </a:r>
            <a:r>
              <a:rPr lang="sr-Cyrl-RS" sz="2000" dirty="0" err="1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вебинарима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намењеним </a:t>
            </a:r>
            <a:r>
              <a:rPr lang="sr-Cyrl-R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SIC+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чланицама. </a:t>
            </a:r>
            <a:b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2710" lvl="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 </a:t>
            </a:r>
            <a:r>
              <a:rPr lang="en-U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портала  Центри активно сарађују и размењују искуства и најбоље праксе. Сваке године НКЦ организује и обележава Дан безбедног интернета на основу </a:t>
            </a:r>
            <a:r>
              <a:rPr lang="en-US" sz="2000" b="1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 </a:t>
            </a:r>
            <a:r>
              <a:rPr lang="sr-Cyrl-RS" sz="200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иницијативе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92710" indent="-342900">
              <a:buFont typeface="Arial" panose="020B0604020202020204" pitchFamily="34" charset="0"/>
              <a:buChar char="•"/>
            </a:pP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У организацији </a:t>
            </a:r>
            <a:r>
              <a:rPr lang="sr-Latn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INSAFE </a:t>
            </a:r>
            <a:r>
              <a:rPr lang="sr-Cyrl-RS" sz="2000" kern="0" dirty="0">
                <a:solidFill>
                  <a:srgbClr val="4B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стручњаци НКЦ-а су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учествовали  на  </a:t>
            </a:r>
            <a:r>
              <a:rPr lang="sr-Cyrl-RS" sz="2000" kern="0" dirty="0" err="1">
                <a:solidFill>
                  <a:srgbClr val="4B4444"/>
                </a:solidFill>
                <a:latin typeface="Times New Roman" panose="02020603050405020304" pitchFamily="18" charset="0"/>
              </a:rPr>
              <a:t>вебинарима</a:t>
            </a: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: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 </a:t>
            </a:r>
            <a:b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</a:b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- </a:t>
            </a:r>
            <a: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„</a:t>
            </a:r>
            <a:r>
              <a:rPr lang="sr-Cyrl-RS" sz="2000" i="1" kern="0" dirty="0" err="1">
                <a:solidFill>
                  <a:srgbClr val="4B4444"/>
                </a:solidFill>
                <a:latin typeface="Times New Roman" panose="02020603050405020304" pitchFamily="18" charset="0"/>
              </a:rPr>
              <a:t>Helpline</a:t>
            </a:r>
            <a: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latin typeface="Times New Roman" panose="02020603050405020304" pitchFamily="18" charset="0"/>
              </a:rPr>
              <a:t>early</a:t>
            </a:r>
            <a: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latin typeface="Times New Roman" panose="02020603050405020304" pitchFamily="18" charset="0"/>
              </a:rPr>
              <a:t>warning</a:t>
            </a:r>
            <a: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</a:t>
            </a:r>
            <a:r>
              <a:rPr lang="sr-Cyrl-RS" sz="2000" i="1" kern="0" dirty="0" err="1">
                <a:solidFill>
                  <a:srgbClr val="4B4444"/>
                </a:solidFill>
                <a:latin typeface="Times New Roman" panose="02020603050405020304" pitchFamily="18" charset="0"/>
              </a:rPr>
              <a:t>meeting</a:t>
            </a:r>
            <a: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“ </a:t>
            </a:r>
            <a:br>
              <a:rPr lang="sr-Cyrl-RS" sz="2000" i="1" kern="0" dirty="0">
                <a:solidFill>
                  <a:srgbClr val="4B4444"/>
                </a:solidFill>
                <a:latin typeface="Times New Roman" panose="02020603050405020304" pitchFamily="18" charset="0"/>
              </a:rPr>
            </a:br>
            <a: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- 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RS" sz="2000" i="1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Awareness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i="1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i="1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i="1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i="1" dirty="0" err="1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r>
              <a:rPr lang="sr-Cyrl-RS" sz="2000" i="1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b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sr-Latn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>
                <a:solidFill>
                  <a:srgbClr val="4B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упознавање са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 новом фазом програма намењеног </a:t>
            </a:r>
            <a:r>
              <a:rPr lang="sr-Latn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SIC+ </a:t>
            </a:r>
            <a: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  <a:t>чланицама, који се односи на Србију </a:t>
            </a:r>
            <a:br>
              <a:rPr lang="en-U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</a:br>
            <a:br>
              <a:rPr lang="sr-Cyrl-RS" sz="2000" kern="0" dirty="0">
                <a:solidFill>
                  <a:srgbClr val="4B4444"/>
                </a:solidFill>
                <a:latin typeface="Times New Roman" panose="02020603050405020304" pitchFamily="18" charset="0"/>
              </a:rPr>
            </a:br>
            <a:endParaRPr lang="sr-Cyrl-RS" sz="2000" dirty="0">
              <a:solidFill>
                <a:srgbClr val="4B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8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9E26-AEDF-0FE4-AE50-5BF6174C9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3A9953-B6ED-7FE3-A646-3A20F24AB9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400" y="457200"/>
            <a:ext cx="5943600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663" marR="5080" indent="11113">
              <a:lnSpc>
                <a:spcPct val="100000"/>
              </a:lnSpc>
              <a:spcBef>
                <a:spcPts val="100"/>
              </a:spcBef>
            </a:pPr>
            <a:r>
              <a:rPr lang="ru-RU" sz="3400" b="1" spc="-5" dirty="0">
                <a:solidFill>
                  <a:srgbClr val="001F60"/>
                </a:solidFill>
                <a:uFill>
                  <a:solidFill>
                    <a:srgbClr val="001F6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Интернационална  сарадња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325B6-7BD2-B032-81FA-B8DE13A91951}"/>
              </a:ext>
            </a:extLst>
          </p:cNvPr>
          <p:cNvSpPr txBox="1"/>
          <p:nvPr/>
        </p:nvSpPr>
        <p:spPr>
          <a:xfrm>
            <a:off x="457200" y="1414364"/>
            <a:ext cx="11010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 контакт центар за безбедност деце на интернету посетиле су представнице ИНТЕРПОЛА, госпођа Лаура Смит и госпођа Деница Ивова Димитрова. Посета је реализована у оквиру међународног пројекта под називом Disrupting Harm Project, у оквиру којег је планирана посета укупно 12 земаља, међу којима је и Република Србија.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7D259-23B3-E783-7C7C-1596E8F99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19832"/>
            <a:ext cx="2180904" cy="29581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65F7D-FD59-5C69-1B1D-E7B33A177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4" y="3219832"/>
            <a:ext cx="2180904" cy="29581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DA9F5-F778-9D67-9384-FC20742967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3219831"/>
            <a:ext cx="2180904" cy="295814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118886-0297-8744-5483-7E927D2FEC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15" y="3219832"/>
            <a:ext cx="3944189" cy="29581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22244173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6317</TotalTime>
  <Words>1575</Words>
  <Application>Microsoft Office PowerPoint</Application>
  <PresentationFormat>Widescreen</PresentationFormat>
  <Paragraphs>119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Corbel</vt:lpstr>
      <vt:lpstr>Arial</vt:lpstr>
      <vt:lpstr>Calibri</vt:lpstr>
      <vt:lpstr>Times New Roman</vt:lpstr>
      <vt:lpstr>Basis</vt:lpstr>
      <vt:lpstr>PowerPoint Presentation</vt:lpstr>
      <vt:lpstr>Извештај о раду Националног контакт центра  за безбедност деце  на интернету за 2025. годину</vt:lpstr>
      <vt:lpstr>Национални контакт центaр за безбедност деце нa интернету           </vt:lpstr>
      <vt:lpstr>Редовне активности Националног контакт центра  за безбедност деце на  интернету у 2025. години</vt:lpstr>
      <vt:lpstr>Сарадња</vt:lpstr>
      <vt:lpstr>Споразуми о сарадњи</vt:lpstr>
      <vt:lpstr>Регионална сарадња</vt:lpstr>
      <vt:lpstr>Интернационална  сарадња</vt:lpstr>
      <vt:lpstr>Интернационална  сарадња</vt:lpstr>
      <vt:lpstr>PowerPoint Presentation</vt:lpstr>
      <vt:lpstr>PowerPoint Presentation</vt:lpstr>
      <vt:lpstr>PowerPoint Presentation</vt:lpstr>
      <vt:lpstr>Статистика</vt:lpstr>
      <vt:lpstr>Упућени предмети</vt:lpstr>
      <vt:lpstr>Превенција</vt:lpstr>
      <vt:lpstr>                                                Школе</vt:lpstr>
      <vt:lpstr>Спортски кампови</vt:lpstr>
      <vt:lpstr>Безбедност на интернету  и библиотеке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Zamzar</dc:creator>
  <cp:lastModifiedBy>Dragana Živankov</cp:lastModifiedBy>
  <cp:revision>225</cp:revision>
  <dcterms:created xsi:type="dcterms:W3CDTF">2021-02-06T09:36:50Z</dcterms:created>
  <dcterms:modified xsi:type="dcterms:W3CDTF">2026-02-04T11:35:57Z</dcterms:modified>
</cp:coreProperties>
</file>